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84" autoAdjust="0"/>
  </p:normalViewPr>
  <p:slideViewPr>
    <p:cSldViewPr>
      <p:cViewPr>
        <p:scale>
          <a:sx n="46" d="100"/>
          <a:sy n="46" d="100"/>
        </p:scale>
        <p:origin x="-1122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861C28A-94B9-49A9-AACC-22DD64F89FB7}" type="datetimeFigureOut">
              <a:rPr lang="tr-TR" smtClean="0"/>
              <a:t>19.03.2012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C3594B3-1797-4406-86FD-86BCE8CEE16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C28A-94B9-49A9-AACC-22DD64F89FB7}" type="datetimeFigureOut">
              <a:rPr lang="tr-TR" smtClean="0"/>
              <a:t>19.03.2012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4B3-1797-4406-86FD-86BCE8CEE16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C28A-94B9-49A9-AACC-22DD64F89FB7}" type="datetimeFigureOut">
              <a:rPr lang="tr-TR" smtClean="0"/>
              <a:t>19.03.2012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4B3-1797-4406-86FD-86BCE8CEE16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61C28A-94B9-49A9-AACC-22DD64F89FB7}" type="datetimeFigureOut">
              <a:rPr lang="tr-TR" smtClean="0"/>
              <a:t>19.03.2012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C3594B3-1797-4406-86FD-86BCE8CEE161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861C28A-94B9-49A9-AACC-22DD64F89FB7}" type="datetimeFigureOut">
              <a:rPr lang="tr-TR" smtClean="0"/>
              <a:t>19.03.2012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C3594B3-1797-4406-86FD-86BCE8CEE16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C28A-94B9-49A9-AACC-22DD64F89FB7}" type="datetimeFigureOut">
              <a:rPr lang="tr-TR" smtClean="0"/>
              <a:t>19.03.2012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4B3-1797-4406-86FD-86BCE8CEE161}" type="slidenum">
              <a:rPr lang="tr-TR" smtClean="0"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C28A-94B9-49A9-AACC-22DD64F89FB7}" type="datetimeFigureOut">
              <a:rPr lang="tr-TR" smtClean="0"/>
              <a:t>19.03.2012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4B3-1797-4406-86FD-86BCE8CEE161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61C28A-94B9-49A9-AACC-22DD64F89FB7}" type="datetimeFigureOut">
              <a:rPr lang="tr-TR" smtClean="0"/>
              <a:t>19.03.2012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C3594B3-1797-4406-86FD-86BCE8CEE161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C28A-94B9-49A9-AACC-22DD64F89FB7}" type="datetimeFigureOut">
              <a:rPr lang="tr-TR" smtClean="0"/>
              <a:t>19.03.2012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4B3-1797-4406-86FD-86BCE8CEE16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61C28A-94B9-49A9-AACC-22DD64F89FB7}" type="datetimeFigureOut">
              <a:rPr lang="tr-TR" smtClean="0"/>
              <a:t>19.03.2012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C3594B3-1797-4406-86FD-86BCE8CEE161}" type="slidenum">
              <a:rPr lang="tr-TR" smtClean="0"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61C28A-94B9-49A9-AACC-22DD64F89FB7}" type="datetimeFigureOut">
              <a:rPr lang="tr-TR" smtClean="0"/>
              <a:t>19.03.2012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C3594B3-1797-4406-86FD-86BCE8CEE161}" type="slidenum">
              <a:rPr lang="tr-TR" smtClean="0"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861C28A-94B9-49A9-AACC-22DD64F89FB7}" type="datetimeFigureOut">
              <a:rPr lang="tr-TR" smtClean="0"/>
              <a:t>19.03.2012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C3594B3-1797-4406-86FD-86BCE8CEE16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antagraph.com/news/article_a125216a-649f-5414-88b5-76a688ea3b6a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285984" y="2786058"/>
            <a:ext cx="6172200" cy="1894362"/>
          </a:xfrm>
        </p:spPr>
        <p:txBody>
          <a:bodyPr/>
          <a:lstStyle/>
          <a:p>
            <a:r>
              <a:rPr lang="tr-TR" dirty="0" smtClean="0"/>
              <a:t>Cumhuriyet Döneminde Çeviri Anlayışları – </a:t>
            </a:r>
            <a:br>
              <a:rPr lang="tr-TR" dirty="0" smtClean="0"/>
            </a:br>
            <a:r>
              <a:rPr lang="tr-TR" sz="2400" dirty="0" smtClean="0"/>
              <a:t>Bülent Aksoy </a:t>
            </a:r>
            <a:endParaRPr lang="tr-TR" sz="24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2400" dirty="0" smtClean="0"/>
              <a:t>Post 1960s / 1960 sonrası</a:t>
            </a:r>
          </a:p>
          <a:p>
            <a:r>
              <a:rPr lang="tr-TR" dirty="0" err="1" smtClean="0"/>
              <a:t>pp</a:t>
            </a:r>
            <a:r>
              <a:rPr lang="tr-TR" dirty="0" smtClean="0"/>
              <a:t>.281-286</a:t>
            </a:r>
            <a:endParaRPr lang="tr-TR" dirty="0"/>
          </a:p>
          <a:p>
            <a:endParaRPr lang="tr-TR" dirty="0" smtClean="0"/>
          </a:p>
          <a:p>
            <a:r>
              <a:rPr lang="tr-TR" dirty="0" smtClean="0"/>
              <a:t>Yasemin İlkay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1980s…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problems</a:t>
            </a:r>
            <a:r>
              <a:rPr lang="tr-TR" dirty="0" smtClean="0"/>
              <a:t> of </a:t>
            </a:r>
            <a:r>
              <a:rPr lang="tr-TR" dirty="0" err="1" smtClean="0"/>
              <a:t>translation</a:t>
            </a:r>
            <a:r>
              <a:rPr lang="tr-TR" dirty="0" smtClean="0"/>
              <a:t>  </a:t>
            </a:r>
            <a:r>
              <a:rPr lang="tr-TR" dirty="0" err="1" smtClean="0"/>
              <a:t>studies</a:t>
            </a:r>
            <a:r>
              <a:rPr lang="tr-TR" dirty="0" smtClean="0"/>
              <a:t> in </a:t>
            </a:r>
            <a:r>
              <a:rPr lang="tr-TR" dirty="0" err="1" smtClean="0"/>
              <a:t>Turkish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agenda</a:t>
            </a:r>
            <a:endParaRPr lang="tr-TR" dirty="0" smtClean="0"/>
          </a:p>
          <a:p>
            <a:pPr lvl="1"/>
            <a:r>
              <a:rPr lang="tr-TR" dirty="0" err="1" smtClean="0"/>
              <a:t>Yazko</a:t>
            </a:r>
            <a:r>
              <a:rPr lang="tr-TR" dirty="0" smtClean="0"/>
              <a:t> Çeviri </a:t>
            </a:r>
          </a:p>
          <a:p>
            <a:pPr lvl="1"/>
            <a:r>
              <a:rPr lang="tr-TR" dirty="0" smtClean="0"/>
              <a:t>Metis Çeviri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examples</a:t>
            </a:r>
            <a:r>
              <a:rPr lang="tr-TR" dirty="0" smtClean="0"/>
              <a:t> of </a:t>
            </a:r>
            <a:r>
              <a:rPr lang="tr-TR" dirty="0" err="1" smtClean="0"/>
              <a:t>journals</a:t>
            </a:r>
            <a:endParaRPr lang="tr-TR" dirty="0" smtClean="0"/>
          </a:p>
          <a:p>
            <a:pPr lvl="1"/>
            <a:endParaRPr lang="tr-TR" dirty="0" smtClean="0"/>
          </a:p>
          <a:p>
            <a:endParaRPr lang="tr-TR" dirty="0" smtClean="0"/>
          </a:p>
          <a:p>
            <a:r>
              <a:rPr lang="tr-TR" dirty="0" err="1" smtClean="0"/>
              <a:t>Discussions</a:t>
            </a:r>
            <a:r>
              <a:rPr lang="tr-TR" dirty="0" smtClean="0"/>
              <a:t>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beyond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poles</a:t>
            </a:r>
            <a:r>
              <a:rPr lang="tr-TR" dirty="0" smtClean="0"/>
              <a:t> of </a:t>
            </a:r>
            <a:r>
              <a:rPr lang="tr-TR" dirty="0" err="1" smtClean="0"/>
              <a:t>earlier</a:t>
            </a:r>
            <a:r>
              <a:rPr lang="tr-TR" dirty="0" smtClean="0"/>
              <a:t> </a:t>
            </a:r>
            <a:r>
              <a:rPr lang="tr-TR" dirty="0" err="1" smtClean="0"/>
              <a:t>Turkish</a:t>
            </a:r>
            <a:r>
              <a:rPr lang="tr-TR" dirty="0" smtClean="0"/>
              <a:t> </a:t>
            </a:r>
            <a:r>
              <a:rPr lang="tr-TR" dirty="0" err="1" smtClean="0"/>
              <a:t>approaches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translation</a:t>
            </a:r>
            <a:r>
              <a:rPr lang="tr-TR" dirty="0" smtClean="0"/>
              <a:t> / “Serbest çeviri-sadık çeviri &amp; anlam-üslup sorunsalları kuramsal düzeyde aşıldı”</a:t>
            </a:r>
            <a:endParaRPr lang="tr-TR" dirty="0" smtClean="0"/>
          </a:p>
          <a:p>
            <a:r>
              <a:rPr lang="tr-TR" dirty="0" err="1" smtClean="0"/>
              <a:t>Departments</a:t>
            </a:r>
            <a:r>
              <a:rPr lang="tr-TR" dirty="0" smtClean="0"/>
              <a:t> of </a:t>
            </a:r>
            <a:r>
              <a:rPr lang="tr-TR" dirty="0" err="1" smtClean="0"/>
              <a:t>translation</a:t>
            </a:r>
            <a:r>
              <a:rPr lang="tr-TR" dirty="0" smtClean="0"/>
              <a:t> </a:t>
            </a:r>
            <a:r>
              <a:rPr lang="tr-TR" dirty="0" err="1" smtClean="0"/>
              <a:t>established</a:t>
            </a:r>
            <a:r>
              <a:rPr lang="tr-TR" dirty="0" smtClean="0"/>
              <a:t> in </a:t>
            </a:r>
            <a:r>
              <a:rPr lang="tr-TR" dirty="0" err="1" smtClean="0"/>
              <a:t>universities</a:t>
            </a:r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2714612" y="3286124"/>
            <a:ext cx="1571636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 HOWEVER..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tr-TR" sz="3200" dirty="0" smtClean="0"/>
          </a:p>
          <a:p>
            <a:endParaRPr lang="tr-TR" sz="3200" dirty="0" smtClean="0"/>
          </a:p>
          <a:p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quality</a:t>
            </a:r>
            <a:r>
              <a:rPr lang="tr-TR" sz="3200" dirty="0" smtClean="0"/>
              <a:t> of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translated</a:t>
            </a:r>
            <a:r>
              <a:rPr lang="tr-TR" sz="3200" dirty="0" smtClean="0"/>
              <a:t> </a:t>
            </a:r>
            <a:r>
              <a:rPr lang="tr-TR" sz="3200" dirty="0" err="1" smtClean="0"/>
              <a:t>texts</a:t>
            </a:r>
            <a:r>
              <a:rPr lang="tr-TR" sz="3200" dirty="0" smtClean="0"/>
              <a:t> </a:t>
            </a:r>
            <a:r>
              <a:rPr lang="tr-TR" sz="3200" dirty="0" err="1" smtClean="0"/>
              <a:t>are</a:t>
            </a:r>
            <a:r>
              <a:rPr lang="tr-TR" sz="3200" dirty="0" smtClean="0"/>
              <a:t> </a:t>
            </a:r>
            <a:r>
              <a:rPr lang="tr-TR" sz="3200" dirty="0" err="1" smtClean="0"/>
              <a:t>widely</a:t>
            </a:r>
            <a:r>
              <a:rPr lang="tr-TR" sz="3200" dirty="0" smtClean="0"/>
              <a:t> </a:t>
            </a:r>
            <a:r>
              <a:rPr lang="tr-TR" sz="3200" dirty="0" err="1" smtClean="0"/>
              <a:t>discussed</a:t>
            </a:r>
            <a:r>
              <a:rPr lang="tr-TR" sz="3200" dirty="0" smtClean="0"/>
              <a:t> </a:t>
            </a:r>
            <a:r>
              <a:rPr lang="tr-TR" sz="3200" dirty="0" err="1" smtClean="0"/>
              <a:t>to</a:t>
            </a:r>
            <a:r>
              <a:rPr lang="tr-TR" sz="3200" dirty="0" smtClean="0"/>
              <a:t> be </a:t>
            </a:r>
            <a:r>
              <a:rPr lang="tr-TR" sz="3200" dirty="0" err="1" smtClean="0"/>
              <a:t>declined</a:t>
            </a:r>
            <a:r>
              <a:rPr lang="tr-TR" sz="3200" dirty="0" smtClean="0"/>
              <a:t> </a:t>
            </a:r>
            <a:r>
              <a:rPr lang="tr-TR" sz="3200" dirty="0" err="1" smtClean="0"/>
              <a:t>explicitly</a:t>
            </a:r>
            <a:r>
              <a:rPr lang="tr-TR" sz="3200" dirty="0" smtClean="0"/>
              <a:t>… 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err="1" smtClean="0"/>
              <a:t>Should</a:t>
            </a:r>
            <a:r>
              <a:rPr lang="tr-TR" dirty="0" smtClean="0"/>
              <a:t> TRANSLATION be a </a:t>
            </a:r>
            <a:r>
              <a:rPr lang="tr-TR" dirty="0" err="1" smtClean="0"/>
              <a:t>study</a:t>
            </a:r>
            <a:r>
              <a:rPr lang="tr-TR" dirty="0" smtClean="0"/>
              <a:t> 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b="1" dirty="0" err="1" smtClean="0"/>
              <a:t>meeting</a:t>
            </a:r>
            <a:r>
              <a:rPr lang="tr-TR" b="1" dirty="0" smtClean="0"/>
              <a:t> </a:t>
            </a:r>
            <a:r>
              <a:rPr lang="tr-TR" b="1" dirty="0" err="1" smtClean="0"/>
              <a:t>the</a:t>
            </a:r>
            <a:r>
              <a:rPr lang="tr-TR" b="1" dirty="0" smtClean="0"/>
              <a:t> </a:t>
            </a:r>
            <a:r>
              <a:rPr lang="tr-TR" b="1" dirty="0" err="1" smtClean="0"/>
              <a:t>style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original</a:t>
            </a:r>
            <a:r>
              <a:rPr lang="tr-TR" dirty="0" smtClean="0"/>
              <a:t> </a:t>
            </a:r>
            <a:r>
              <a:rPr lang="tr-TR" dirty="0" err="1" smtClean="0"/>
              <a:t>writer</a:t>
            </a:r>
            <a:r>
              <a:rPr lang="tr-TR" dirty="0" smtClean="0"/>
              <a:t>? OR is it a </a:t>
            </a:r>
            <a:r>
              <a:rPr lang="tr-TR" dirty="0" err="1" smtClean="0"/>
              <a:t>kind</a:t>
            </a:r>
            <a:r>
              <a:rPr lang="tr-TR" dirty="0" smtClean="0"/>
              <a:t> of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b="1" dirty="0" smtClean="0"/>
              <a:t>re-</a:t>
            </a:r>
            <a:r>
              <a:rPr lang="tr-TR" b="1" dirty="0" err="1" smtClean="0"/>
              <a:t>write</a:t>
            </a:r>
            <a:r>
              <a:rPr lang="tr-TR" dirty="0" smtClean="0"/>
              <a:t> a </a:t>
            </a:r>
            <a:r>
              <a:rPr lang="tr-TR" dirty="0" err="1" smtClean="0"/>
              <a:t>foreign</a:t>
            </a:r>
            <a:r>
              <a:rPr lang="tr-TR" dirty="0" smtClean="0"/>
              <a:t> </a:t>
            </a:r>
            <a:r>
              <a:rPr lang="tr-TR" dirty="0" err="1" smtClean="0"/>
              <a:t>text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an </a:t>
            </a:r>
            <a:r>
              <a:rPr lang="tr-TR" dirty="0" err="1" smtClean="0"/>
              <a:t>author</a:t>
            </a:r>
            <a:r>
              <a:rPr lang="tr-TR" dirty="0" smtClean="0"/>
              <a:t>? </a:t>
            </a:r>
          </a:p>
          <a:p>
            <a:pPr lvl="1"/>
            <a:r>
              <a:rPr lang="tr-TR" dirty="0" smtClean="0">
                <a:sym typeface="Wingdings" pitchFamily="2" charset="2"/>
              </a:rPr>
              <a:t>LANGUAGE / dil</a:t>
            </a:r>
          </a:p>
          <a:p>
            <a:pPr lvl="1"/>
            <a:r>
              <a:rPr lang="tr-TR" dirty="0" smtClean="0">
                <a:sym typeface="Wingdings" pitchFamily="2" charset="2"/>
              </a:rPr>
              <a:t>TEXT / eser-metin</a:t>
            </a:r>
          </a:p>
          <a:p>
            <a:pPr lvl="1"/>
            <a:r>
              <a:rPr lang="tr-TR" dirty="0" smtClean="0">
                <a:sym typeface="Wingdings" pitchFamily="2" charset="2"/>
              </a:rPr>
              <a:t>AUTHOR / yazar</a:t>
            </a:r>
          </a:p>
          <a:p>
            <a:pPr lvl="1"/>
            <a:r>
              <a:rPr lang="tr-TR" dirty="0" smtClean="0">
                <a:sym typeface="Wingdings" pitchFamily="2" charset="2"/>
              </a:rPr>
              <a:t>TRANSLATOR / </a:t>
            </a:r>
            <a:r>
              <a:rPr lang="tr-TR" dirty="0" err="1" smtClean="0">
                <a:sym typeface="Wingdings" pitchFamily="2" charset="2"/>
              </a:rPr>
              <a:t>çevrimen</a:t>
            </a:r>
            <a:r>
              <a:rPr lang="tr-TR" dirty="0" smtClean="0">
                <a:sym typeface="Wingdings" pitchFamily="2" charset="2"/>
              </a:rPr>
              <a:t> </a:t>
            </a:r>
          </a:p>
          <a:p>
            <a:endParaRPr lang="tr-TR" dirty="0" smtClean="0">
              <a:sym typeface="Wingdings" pitchFamily="2" charset="2"/>
            </a:endParaRPr>
          </a:p>
          <a:p>
            <a:r>
              <a:rPr lang="tr-TR" dirty="0" smtClean="0">
                <a:sym typeface="Wingdings" pitchFamily="2" charset="2"/>
              </a:rPr>
              <a:t>ÇEVİRİ?  BİR ÜSLUP KARŞILAMASI MIDIR? </a:t>
            </a:r>
          </a:p>
          <a:p>
            <a:pPr lvl="1"/>
            <a:r>
              <a:rPr lang="tr-TR" dirty="0" smtClean="0">
                <a:sym typeface="Wingdings" pitchFamily="2" charset="2"/>
              </a:rPr>
              <a:t>“Üslup karşılama”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400" dirty="0" smtClean="0"/>
              <a:t>Murat BELGE – Faulkner çevirisi / ağustos </a:t>
            </a:r>
            <a:r>
              <a:rPr lang="tr-TR" sz="2400" dirty="0" err="1" smtClean="0"/>
              <a:t>ışığı’ndan</a:t>
            </a:r>
            <a:r>
              <a:rPr lang="tr-TR" sz="2400" dirty="0" smtClean="0"/>
              <a:t> bir parça… </a:t>
            </a:r>
            <a:endParaRPr lang="tr-TR" sz="2400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tr-TR" sz="3200" dirty="0" smtClean="0"/>
          </a:p>
          <a:p>
            <a:r>
              <a:rPr lang="tr-TR" sz="3200" dirty="0" smtClean="0"/>
              <a:t>“Bellek inanır bilmek hatırlamadan önce. Ansımaktan  daha uzun zaman. Bilir hatırlar bir koridor bir büyük uzun kuleli soğuk yankılanan binada koyu kırmızı </a:t>
            </a:r>
            <a:r>
              <a:rPr lang="tr-TR" sz="3200" dirty="0" err="1" smtClean="0"/>
              <a:t>kurumladonuk</a:t>
            </a:r>
            <a:r>
              <a:rPr lang="tr-TR" sz="3200" dirty="0" smtClean="0"/>
              <a:t> kendisininkinden fazla bacalar yüzünden, … (s. 281)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BETRAYER </a:t>
            </a:r>
            <a:r>
              <a:rPr lang="tr-TR" dirty="0" err="1" smtClean="0"/>
              <a:t>or</a:t>
            </a:r>
            <a:r>
              <a:rPr lang="tr-TR" dirty="0" smtClean="0"/>
              <a:t> FAITHFUL?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What</a:t>
            </a:r>
            <a:r>
              <a:rPr lang="tr-TR" dirty="0" smtClean="0"/>
              <a:t> is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what</a:t>
            </a:r>
            <a:r>
              <a:rPr lang="tr-TR" dirty="0" smtClean="0"/>
              <a:t> can be </a:t>
            </a:r>
            <a:r>
              <a:rPr lang="tr-TR" b="1" dirty="0" smtClean="0"/>
              <a:t>BETRAYAL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act</a:t>
            </a:r>
            <a:r>
              <a:rPr lang="tr-TR" dirty="0" smtClean="0"/>
              <a:t> of </a:t>
            </a:r>
            <a:r>
              <a:rPr lang="tr-TR" dirty="0" err="1" smtClean="0"/>
              <a:t>translation</a:t>
            </a:r>
            <a:r>
              <a:rPr lang="tr-TR" dirty="0" smtClean="0"/>
              <a:t>? </a:t>
            </a:r>
          </a:p>
          <a:p>
            <a:endParaRPr lang="tr-TR" dirty="0" smtClean="0"/>
          </a:p>
          <a:p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what</a:t>
            </a:r>
            <a:r>
              <a:rPr lang="tr-TR" dirty="0" smtClean="0"/>
              <a:t> </a:t>
            </a:r>
            <a:r>
              <a:rPr lang="tr-TR" dirty="0" err="1" smtClean="0"/>
              <a:t>should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be </a:t>
            </a:r>
            <a:r>
              <a:rPr lang="tr-TR" dirty="0" err="1" smtClean="0"/>
              <a:t>faitfhful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? </a:t>
            </a:r>
          </a:p>
          <a:p>
            <a:pPr lvl="1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wordings</a:t>
            </a:r>
            <a:r>
              <a:rPr lang="tr-TR" dirty="0" smtClean="0"/>
              <a:t>?</a:t>
            </a:r>
          </a:p>
          <a:p>
            <a:pPr lvl="1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sentences</a:t>
            </a:r>
            <a:r>
              <a:rPr lang="tr-TR" dirty="0" smtClean="0"/>
              <a:t>?</a:t>
            </a:r>
          </a:p>
          <a:p>
            <a:pPr lvl="1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structure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text</a:t>
            </a:r>
            <a:r>
              <a:rPr lang="tr-TR" dirty="0" smtClean="0"/>
              <a:t>? </a:t>
            </a:r>
          </a:p>
          <a:p>
            <a:pPr lvl="1"/>
            <a:r>
              <a:rPr lang="tr-TR" dirty="0" err="1" smtClean="0"/>
              <a:t>The</a:t>
            </a:r>
            <a:r>
              <a:rPr lang="tr-TR" dirty="0" smtClean="0"/>
              <a:t> idea? </a:t>
            </a:r>
          </a:p>
          <a:p>
            <a:pPr lvl="1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meaning</a:t>
            </a:r>
            <a:r>
              <a:rPr lang="tr-TR" dirty="0" smtClean="0"/>
              <a:t>? </a:t>
            </a:r>
          </a:p>
          <a:p>
            <a:pPr lvl="1"/>
            <a:r>
              <a:rPr lang="tr-TR" dirty="0" err="1" smtClean="0"/>
              <a:t>The</a:t>
            </a:r>
            <a:r>
              <a:rPr lang="tr-TR" dirty="0" smtClean="0"/>
              <a:t> time </a:t>
            </a:r>
            <a:r>
              <a:rPr lang="tr-TR" dirty="0" err="1" smtClean="0"/>
              <a:t>period</a:t>
            </a:r>
            <a:r>
              <a:rPr lang="tr-TR" dirty="0" smtClean="0"/>
              <a:t> / </a:t>
            </a:r>
            <a:r>
              <a:rPr lang="tr-TR" dirty="0" err="1" smtClean="0"/>
              <a:t>context</a:t>
            </a:r>
            <a:r>
              <a:rPr lang="tr-TR" dirty="0" smtClean="0"/>
              <a:t>?</a:t>
            </a:r>
          </a:p>
          <a:p>
            <a:pPr lvl="1"/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author</a:t>
            </a:r>
            <a:r>
              <a:rPr lang="tr-TR" dirty="0" smtClean="0"/>
              <a:t>?</a:t>
            </a:r>
          </a:p>
          <a:p>
            <a:pPr lvl="1"/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pur</a:t>
            </a:r>
            <a:r>
              <a:rPr lang="tr-TR" dirty="0" smtClean="0"/>
              <a:t> </a:t>
            </a:r>
            <a:r>
              <a:rPr lang="tr-TR" dirty="0" err="1" smtClean="0"/>
              <a:t>language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foreign</a:t>
            </a:r>
            <a:r>
              <a:rPr lang="tr-TR" dirty="0" smtClean="0"/>
              <a:t> </a:t>
            </a:r>
            <a:r>
              <a:rPr lang="tr-TR" dirty="0" err="1" smtClean="0"/>
              <a:t>language</a:t>
            </a:r>
            <a:r>
              <a:rPr lang="tr-TR" dirty="0" smtClean="0"/>
              <a:t>?  </a:t>
            </a:r>
          </a:p>
          <a:p>
            <a:pPr lvl="1"/>
            <a:endParaRPr lang="tr-TR" dirty="0" smtClean="0"/>
          </a:p>
          <a:p>
            <a:endParaRPr lang="tr-TR" dirty="0" smtClean="0"/>
          </a:p>
          <a:p>
            <a:pPr lvl="1"/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Murat Belge </a:t>
            </a:r>
          </a:p>
          <a:p>
            <a:pPr lvl="1"/>
            <a:r>
              <a:rPr lang="tr-TR" dirty="0" smtClean="0"/>
              <a:t>Faulkner </a:t>
            </a:r>
          </a:p>
          <a:p>
            <a:pPr lvl="1"/>
            <a:r>
              <a:rPr lang="tr-TR" dirty="0" smtClean="0"/>
              <a:t>Joyce </a:t>
            </a:r>
            <a:endParaRPr lang="tr-TR" dirty="0" smtClean="0"/>
          </a:p>
          <a:p>
            <a:pPr lvl="1"/>
            <a:endParaRPr lang="tr-TR" dirty="0" smtClean="0"/>
          </a:p>
          <a:p>
            <a:r>
              <a:rPr lang="tr-TR" dirty="0" smtClean="0"/>
              <a:t>Kafka </a:t>
            </a:r>
            <a:r>
              <a:rPr lang="tr-TR" dirty="0" err="1" smtClean="0"/>
              <a:t>translations</a:t>
            </a:r>
            <a:r>
              <a:rPr lang="tr-TR" dirty="0" smtClean="0"/>
              <a:t> 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Tomris Uyar</a:t>
            </a:r>
          </a:p>
          <a:p>
            <a:pPr lvl="1"/>
            <a:r>
              <a:rPr lang="tr-TR" dirty="0" smtClean="0"/>
              <a:t>Virginia </a:t>
            </a:r>
            <a:r>
              <a:rPr lang="tr-TR" dirty="0" err="1" smtClean="0"/>
              <a:t>Woolf</a:t>
            </a:r>
            <a:r>
              <a:rPr lang="tr-TR" dirty="0" smtClean="0"/>
              <a:t> – </a:t>
            </a:r>
            <a:r>
              <a:rPr lang="tr-TR" dirty="0" err="1" smtClean="0"/>
              <a:t>Mrs</a:t>
            </a:r>
            <a:r>
              <a:rPr lang="tr-TR" dirty="0" smtClean="0"/>
              <a:t>. </a:t>
            </a:r>
            <a:r>
              <a:rPr lang="tr-TR" dirty="0" err="1" smtClean="0"/>
              <a:t>Dalloway</a:t>
            </a:r>
            <a:endParaRPr lang="tr-TR" dirty="0" smtClean="0"/>
          </a:p>
          <a:p>
            <a:pPr lvl="1"/>
            <a:endParaRPr lang="tr-TR" dirty="0" smtClean="0"/>
          </a:p>
          <a:p>
            <a:r>
              <a:rPr lang="tr-TR" dirty="0" smtClean="0"/>
              <a:t>Fatih Özgüven </a:t>
            </a:r>
          </a:p>
          <a:p>
            <a:pPr lvl="1"/>
            <a:r>
              <a:rPr lang="tr-TR" dirty="0" err="1" smtClean="0"/>
              <a:t>Nabakov</a:t>
            </a:r>
            <a:r>
              <a:rPr lang="tr-TR" dirty="0" smtClean="0"/>
              <a:t> - </a:t>
            </a:r>
            <a:r>
              <a:rPr lang="tr-TR" dirty="0" err="1" smtClean="0"/>
              <a:t>Lolita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1600" dirty="0" smtClean="0">
                <a:hlinkClick r:id="rId2"/>
              </a:rPr>
              <a:t>http://www.</a:t>
            </a:r>
            <a:r>
              <a:rPr lang="tr-TR" sz="1600" dirty="0" err="1" smtClean="0">
                <a:hlinkClick r:id="rId2"/>
              </a:rPr>
              <a:t>pantagraph</a:t>
            </a:r>
            <a:r>
              <a:rPr lang="tr-TR" sz="1600" dirty="0" smtClean="0">
                <a:hlinkClick r:id="rId2"/>
              </a:rPr>
              <a:t>.com/</a:t>
            </a:r>
            <a:r>
              <a:rPr lang="tr-TR" sz="1600" dirty="0" err="1" smtClean="0">
                <a:hlinkClick r:id="rId2"/>
              </a:rPr>
              <a:t>news</a:t>
            </a:r>
            <a:r>
              <a:rPr lang="tr-TR" sz="1600" dirty="0" smtClean="0">
                <a:hlinkClick r:id="rId2"/>
              </a:rPr>
              <a:t>/</a:t>
            </a:r>
            <a:r>
              <a:rPr lang="tr-TR" sz="1600" dirty="0" err="1" smtClean="0">
                <a:hlinkClick r:id="rId2"/>
              </a:rPr>
              <a:t>article</a:t>
            </a:r>
            <a:r>
              <a:rPr lang="tr-TR" sz="1600" dirty="0" smtClean="0">
                <a:hlinkClick r:id="rId2"/>
              </a:rPr>
              <a:t>_a125216a-649f-5414-88b5-76a688ea3b6a.html</a:t>
            </a:r>
            <a:endParaRPr lang="tr-TR" sz="1600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riverrun</a:t>
            </a:r>
            <a:r>
              <a:rPr lang="en-US" dirty="0" smtClean="0"/>
              <a:t>, past Eve and Adam's, from swerve of shore to bend of bay, brings us by a </a:t>
            </a:r>
            <a:r>
              <a:rPr lang="en-US" dirty="0" err="1" smtClean="0"/>
              <a:t>commodius</a:t>
            </a:r>
            <a:r>
              <a:rPr lang="en-US" dirty="0" smtClean="0"/>
              <a:t> </a:t>
            </a:r>
            <a:r>
              <a:rPr lang="en-US" dirty="0" err="1" smtClean="0"/>
              <a:t>vicus</a:t>
            </a:r>
            <a:r>
              <a:rPr lang="en-US" dirty="0" smtClean="0"/>
              <a:t> of recirculation back to </a:t>
            </a:r>
            <a:r>
              <a:rPr lang="en-US" dirty="0" err="1" smtClean="0"/>
              <a:t>Howth</a:t>
            </a:r>
            <a:r>
              <a:rPr lang="en-US" dirty="0" smtClean="0"/>
              <a:t> Castle and Environs. - James Joyce, </a:t>
            </a:r>
            <a:r>
              <a:rPr lang="en-US" i="1" dirty="0" err="1" smtClean="0"/>
              <a:t>Finnegans</a:t>
            </a:r>
            <a:r>
              <a:rPr lang="en-US" i="1" dirty="0" smtClean="0"/>
              <a:t> Wake</a:t>
            </a:r>
            <a:r>
              <a:rPr lang="en-US" dirty="0" smtClean="0"/>
              <a:t> (1939</a:t>
            </a:r>
            <a:r>
              <a:rPr lang="en-US" dirty="0" smtClean="0"/>
              <a:t>)</a:t>
            </a:r>
            <a:r>
              <a:rPr lang="en-US" dirty="0" smtClean="0"/>
              <a:t/>
            </a:r>
            <a:br>
              <a:rPr lang="en-US" dirty="0" smtClean="0"/>
            </a:br>
            <a:endParaRPr lang="tr-TR" dirty="0" smtClean="0"/>
          </a:p>
          <a:p>
            <a:r>
              <a:rPr lang="en-US" dirty="0" smtClean="0"/>
              <a:t>Lolita, light of my life, fire of my loins. - Vladimir Nabokov, </a:t>
            </a:r>
            <a:r>
              <a:rPr lang="en-US" i="1" dirty="0" smtClean="0"/>
              <a:t>Lolita</a:t>
            </a:r>
            <a:r>
              <a:rPr lang="en-US" dirty="0" smtClean="0"/>
              <a:t> (1955)</a:t>
            </a:r>
            <a:br>
              <a:rPr lang="en-US" dirty="0" smtClean="0"/>
            </a:br>
            <a:endParaRPr lang="tr-TR" dirty="0" smtClean="0"/>
          </a:p>
          <a:p>
            <a:r>
              <a:rPr lang="en-US" dirty="0" smtClean="0"/>
              <a:t>Mrs. Dalloway said she would buy the flowers herself. - Virginia Woolf, </a:t>
            </a:r>
            <a:r>
              <a:rPr lang="en-US" i="1" dirty="0" smtClean="0"/>
              <a:t>Mrs. Dalloway</a:t>
            </a:r>
            <a:r>
              <a:rPr lang="en-US" dirty="0" smtClean="0"/>
              <a:t> (1925)</a:t>
            </a:r>
            <a:endParaRPr lang="tr-TR" dirty="0" smtClean="0"/>
          </a:p>
          <a:p>
            <a:endParaRPr lang="tr-TR" dirty="0" smtClean="0"/>
          </a:p>
          <a:p>
            <a:r>
              <a:rPr lang="en-US" dirty="0" smtClean="0"/>
              <a:t>Someone </a:t>
            </a:r>
            <a:r>
              <a:rPr lang="en-US" dirty="0" smtClean="0"/>
              <a:t>must have slandered Josef K., for one morning, without having done anything truly wrong, he was arrested. Franz Kafka, </a:t>
            </a:r>
            <a:r>
              <a:rPr lang="en-US" i="1" dirty="0" smtClean="0"/>
              <a:t>The Trial</a:t>
            </a:r>
            <a:r>
              <a:rPr lang="en-US" dirty="0" smtClean="0"/>
              <a:t> (1925; trans. </a:t>
            </a:r>
            <a:r>
              <a:rPr lang="en-US" dirty="0" err="1" smtClean="0"/>
              <a:t>Breon</a:t>
            </a:r>
            <a:r>
              <a:rPr lang="en-US" dirty="0" smtClean="0"/>
              <a:t> Mitchell</a:t>
            </a:r>
            <a:r>
              <a:rPr lang="en-US" dirty="0" smtClean="0"/>
              <a:t>)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700" dirty="0" smtClean="0"/>
              <a:t>THE </a:t>
            </a:r>
            <a:r>
              <a:rPr lang="tr-TR" sz="2700" dirty="0" smtClean="0"/>
              <a:t>NATURE OF THE ACT OF TRANSLATİON  &amp; THE ROLE OF TRANSLATOR? / Çeviri uğraşının niteliği ve çevirmenin işlevi?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endParaRPr lang="tr-TR" b="1" u="sng" dirty="0" smtClean="0"/>
          </a:p>
          <a:p>
            <a:pPr lvl="1"/>
            <a:r>
              <a:rPr lang="tr-TR" b="1" u="sng" dirty="0" smtClean="0"/>
              <a:t>1st </a:t>
            </a:r>
            <a:r>
              <a:rPr lang="tr-TR" b="1" u="sng" dirty="0" err="1" smtClean="0"/>
              <a:t>approach</a:t>
            </a:r>
            <a:r>
              <a:rPr lang="tr-TR" b="1" u="sng" dirty="0" smtClean="0"/>
              <a:t> </a:t>
            </a:r>
            <a:r>
              <a:rPr lang="tr-TR" dirty="0" smtClean="0">
                <a:sym typeface="Wingdings" pitchFamily="2" charset="2"/>
              </a:rPr>
              <a:t> transfer </a:t>
            </a:r>
            <a:r>
              <a:rPr lang="tr-TR" dirty="0" err="1" smtClean="0">
                <a:sym typeface="Wingdings" pitchFamily="2" charset="2"/>
              </a:rPr>
              <a:t>the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b="1" dirty="0" err="1" smtClean="0">
                <a:sym typeface="Wingdings" pitchFamily="2" charset="2"/>
              </a:rPr>
              <a:t>meaning</a:t>
            </a:r>
            <a:r>
              <a:rPr lang="tr-TR" dirty="0" smtClean="0">
                <a:sym typeface="Wingdings" pitchFamily="2" charset="2"/>
              </a:rPr>
              <a:t> not </a:t>
            </a:r>
            <a:r>
              <a:rPr lang="tr-TR" dirty="0" err="1" smtClean="0">
                <a:sym typeface="Wingdings" pitchFamily="2" charset="2"/>
              </a:rPr>
              <a:t>only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word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by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word</a:t>
            </a:r>
            <a:r>
              <a:rPr lang="tr-TR" dirty="0" smtClean="0">
                <a:sym typeface="Wingdings" pitchFamily="2" charset="2"/>
              </a:rPr>
              <a:t> but </a:t>
            </a:r>
            <a:r>
              <a:rPr lang="tr-TR" dirty="0" err="1" smtClean="0">
                <a:sym typeface="Wingdings" pitchFamily="2" charset="2"/>
              </a:rPr>
              <a:t>the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very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meaning</a:t>
            </a:r>
            <a:r>
              <a:rPr lang="tr-TR" dirty="0" smtClean="0">
                <a:sym typeface="Wingdings" pitchFamily="2" charset="2"/>
              </a:rPr>
              <a:t> of </a:t>
            </a:r>
            <a:r>
              <a:rPr lang="tr-TR" dirty="0" err="1" smtClean="0">
                <a:sym typeface="Wingdings" pitchFamily="2" charset="2"/>
              </a:rPr>
              <a:t>the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text</a:t>
            </a:r>
            <a:r>
              <a:rPr lang="tr-TR" dirty="0" smtClean="0">
                <a:sym typeface="Wingdings" pitchFamily="2" charset="2"/>
              </a:rPr>
              <a:t> [</a:t>
            </a:r>
            <a:r>
              <a:rPr lang="tr-TR" dirty="0" err="1" smtClean="0">
                <a:sym typeface="Wingdings" pitchFamily="2" charset="2"/>
              </a:rPr>
              <a:t>then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what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about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the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style</a:t>
            </a:r>
            <a:r>
              <a:rPr lang="tr-TR" dirty="0" smtClean="0">
                <a:sym typeface="Wingdings" pitchFamily="2" charset="2"/>
              </a:rPr>
              <a:t>?]</a:t>
            </a:r>
          </a:p>
          <a:p>
            <a:pPr lvl="1"/>
            <a:r>
              <a:rPr lang="tr-TR" b="1" u="sng" dirty="0" smtClean="0">
                <a:sym typeface="Wingdings" pitchFamily="2" charset="2"/>
              </a:rPr>
              <a:t>2nd </a:t>
            </a:r>
            <a:r>
              <a:rPr lang="tr-TR" b="1" u="sng" dirty="0" err="1" smtClean="0">
                <a:sym typeface="Wingdings" pitchFamily="2" charset="2"/>
              </a:rPr>
              <a:t>approach</a:t>
            </a:r>
            <a:r>
              <a:rPr lang="tr-TR" b="1" u="sng" dirty="0" smtClean="0">
                <a:sym typeface="Wingdings" pitchFamily="2" charset="2"/>
              </a:rPr>
              <a:t> </a:t>
            </a:r>
            <a:r>
              <a:rPr lang="tr-TR" dirty="0" smtClean="0">
                <a:sym typeface="Wingdings" pitchFamily="2" charset="2"/>
              </a:rPr>
              <a:t> transfer not </a:t>
            </a:r>
            <a:r>
              <a:rPr lang="tr-TR" dirty="0" err="1" smtClean="0">
                <a:sym typeface="Wingdings" pitchFamily="2" charset="2"/>
              </a:rPr>
              <a:t>only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the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meaning</a:t>
            </a:r>
            <a:r>
              <a:rPr lang="tr-TR" dirty="0" smtClean="0">
                <a:sym typeface="Wingdings" pitchFamily="2" charset="2"/>
              </a:rPr>
              <a:t> but </a:t>
            </a:r>
            <a:r>
              <a:rPr lang="tr-TR" dirty="0" err="1" smtClean="0">
                <a:sym typeface="Wingdings" pitchFamily="2" charset="2"/>
              </a:rPr>
              <a:t>the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b="1" dirty="0" err="1" smtClean="0">
                <a:sym typeface="Wingdings" pitchFamily="2" charset="2"/>
              </a:rPr>
              <a:t>style</a:t>
            </a:r>
            <a:r>
              <a:rPr lang="tr-TR" dirty="0" smtClean="0">
                <a:sym typeface="Wingdings" pitchFamily="2" charset="2"/>
              </a:rPr>
              <a:t> of </a:t>
            </a:r>
            <a:r>
              <a:rPr lang="tr-TR" dirty="0" err="1" smtClean="0">
                <a:sym typeface="Wingdings" pitchFamily="2" charset="2"/>
              </a:rPr>
              <a:t>the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writer</a:t>
            </a:r>
            <a:r>
              <a:rPr lang="tr-TR" dirty="0" smtClean="0">
                <a:sym typeface="Wingdings" pitchFamily="2" charset="2"/>
              </a:rPr>
              <a:t>? [“</a:t>
            </a:r>
            <a:r>
              <a:rPr lang="tr-TR" i="1" u="sng" dirty="0" smtClean="0">
                <a:sym typeface="Wingdings" pitchFamily="2" charset="2"/>
              </a:rPr>
              <a:t>üslup bir eserin her şeyi midir</a:t>
            </a:r>
            <a:r>
              <a:rPr lang="tr-TR" dirty="0" smtClean="0">
                <a:sym typeface="Wingdings" pitchFamily="2" charset="2"/>
              </a:rPr>
              <a:t>?”]</a:t>
            </a:r>
          </a:p>
          <a:p>
            <a:pPr lvl="1"/>
            <a:endParaRPr lang="tr-TR" dirty="0" smtClean="0">
              <a:sym typeface="Wingdings" pitchFamily="2" charset="2"/>
            </a:endParaRPr>
          </a:p>
          <a:p>
            <a:pPr lvl="1"/>
            <a:endParaRPr lang="tr-TR" dirty="0" smtClean="0">
              <a:sym typeface="Wingdings" pitchFamily="2" charset="2"/>
            </a:endParaRPr>
          </a:p>
          <a:p>
            <a:pPr lvl="1"/>
            <a:r>
              <a:rPr lang="tr-TR" dirty="0" err="1" smtClean="0">
                <a:sym typeface="Wingdings" pitchFamily="2" charset="2"/>
              </a:rPr>
              <a:t>Then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what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about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b="1" dirty="0" smtClean="0">
                <a:sym typeface="Wingdings" pitchFamily="2" charset="2"/>
              </a:rPr>
              <a:t>THE INTERPRETIONS </a:t>
            </a:r>
            <a:r>
              <a:rPr lang="tr-TR" dirty="0" smtClean="0">
                <a:sym typeface="Wingdings" pitchFamily="2" charset="2"/>
              </a:rPr>
              <a:t>of </a:t>
            </a:r>
            <a:r>
              <a:rPr lang="tr-TR" dirty="0" err="1" smtClean="0">
                <a:sym typeface="Wingdings" pitchFamily="2" charset="2"/>
              </a:rPr>
              <a:t>the</a:t>
            </a:r>
            <a:r>
              <a:rPr lang="tr-TR" dirty="0" smtClean="0">
                <a:sym typeface="Wingdings" pitchFamily="2" charset="2"/>
              </a:rPr>
              <a:t> </a:t>
            </a:r>
            <a:r>
              <a:rPr lang="tr-TR" dirty="0" err="1" smtClean="0">
                <a:sym typeface="Wingdings" pitchFamily="2" charset="2"/>
              </a:rPr>
              <a:t>translator</a:t>
            </a:r>
            <a:r>
              <a:rPr lang="tr-TR" dirty="0" smtClean="0">
                <a:sym typeface="Wingdings" pitchFamily="2" charset="2"/>
              </a:rPr>
              <a:t>? / “</a:t>
            </a:r>
            <a:r>
              <a:rPr lang="tr-TR" dirty="0" err="1" smtClean="0">
                <a:sym typeface="Wingdings" pitchFamily="2" charset="2"/>
              </a:rPr>
              <a:t>Çevirilecek</a:t>
            </a:r>
            <a:r>
              <a:rPr lang="tr-TR" dirty="0" smtClean="0">
                <a:sym typeface="Wingdings" pitchFamily="2" charset="2"/>
              </a:rPr>
              <a:t> eserin anlamı olsun, üslubu olsun, çevirmenin </a:t>
            </a:r>
            <a:r>
              <a:rPr lang="tr-TR" dirty="0" err="1" smtClean="0">
                <a:sym typeface="Wingdings" pitchFamily="2" charset="2"/>
              </a:rPr>
              <a:t>yorumbilgisel</a:t>
            </a:r>
            <a:r>
              <a:rPr lang="tr-TR" dirty="0" smtClean="0">
                <a:sym typeface="Wingdings" pitchFamily="2" charset="2"/>
              </a:rPr>
              <a:t> (</a:t>
            </a:r>
            <a:r>
              <a:rPr lang="tr-TR" dirty="0" err="1" smtClean="0">
                <a:sym typeface="Wingdings" pitchFamily="2" charset="2"/>
              </a:rPr>
              <a:t>hermeneutik</a:t>
            </a:r>
            <a:r>
              <a:rPr lang="tr-TR" dirty="0" smtClean="0">
                <a:sym typeface="Wingdings" pitchFamily="2" charset="2"/>
              </a:rPr>
              <a:t>) okumasından soyutlanabilir mi?” (s. 282)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4286248" y="3929066"/>
            <a:ext cx="57150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Akşit</a:t>
            </a:r>
            <a:r>
              <a:rPr lang="tr-TR" dirty="0" smtClean="0"/>
              <a:t> </a:t>
            </a:r>
            <a:r>
              <a:rPr lang="tr-TR" dirty="0" err="1" smtClean="0"/>
              <a:t>göktürk</a:t>
            </a:r>
            <a:r>
              <a:rPr lang="tr-TR" dirty="0" smtClean="0"/>
              <a:t> – 1986 </a:t>
            </a:r>
            <a:r>
              <a:rPr lang="tr-TR" smtClean="0"/>
              <a:t>(Çeviri: dillerin dili)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tr-TR" u="sng" dirty="0" err="1" smtClean="0"/>
              <a:t>Focus</a:t>
            </a:r>
            <a:r>
              <a:rPr lang="tr-TR" u="sng" dirty="0" smtClean="0"/>
              <a:t> on </a:t>
            </a:r>
            <a:r>
              <a:rPr lang="tr-TR" dirty="0" smtClean="0">
                <a:sym typeface="Wingdings" pitchFamily="2" charset="2"/>
              </a:rPr>
              <a:t> </a:t>
            </a:r>
            <a:r>
              <a:rPr lang="tr-TR" dirty="0" err="1" smtClean="0"/>
              <a:t>The</a:t>
            </a:r>
            <a:r>
              <a:rPr lang="tr-TR" dirty="0" smtClean="0"/>
              <a:t> RELATİON BETWEEN </a:t>
            </a:r>
            <a:r>
              <a:rPr lang="tr-TR" b="1" dirty="0" err="1" smtClean="0"/>
              <a:t>language</a:t>
            </a:r>
            <a:r>
              <a:rPr lang="tr-TR" dirty="0" smtClean="0"/>
              <a:t> &amp;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b="1" dirty="0" err="1" smtClean="0"/>
              <a:t>translation</a:t>
            </a:r>
            <a:endParaRPr lang="tr-TR" b="1" dirty="0" smtClean="0"/>
          </a:p>
          <a:p>
            <a:endParaRPr lang="tr-TR" b="1" dirty="0" smtClean="0"/>
          </a:p>
          <a:p>
            <a:r>
              <a:rPr lang="tr-TR" u="sng" dirty="0" err="1" smtClean="0"/>
              <a:t>The</a:t>
            </a:r>
            <a:r>
              <a:rPr lang="tr-TR" u="sng" dirty="0" smtClean="0"/>
              <a:t> </a:t>
            </a:r>
            <a:r>
              <a:rPr lang="tr-TR" u="sng" dirty="0" err="1" smtClean="0"/>
              <a:t>core</a:t>
            </a:r>
            <a:r>
              <a:rPr lang="tr-TR" u="sng" dirty="0" smtClean="0"/>
              <a:t> </a:t>
            </a:r>
            <a:r>
              <a:rPr lang="tr-TR" u="sng" dirty="0" err="1" smtClean="0"/>
              <a:t>issue</a:t>
            </a:r>
            <a:r>
              <a:rPr lang="tr-TR" u="sng" dirty="0" smtClean="0"/>
              <a:t> is</a:t>
            </a:r>
            <a:r>
              <a:rPr lang="tr-TR" dirty="0" smtClean="0"/>
              <a:t>: </a:t>
            </a:r>
            <a:r>
              <a:rPr lang="tr-TR" dirty="0" err="1" smtClean="0"/>
              <a:t>translating</a:t>
            </a:r>
            <a:r>
              <a:rPr lang="tr-TR" dirty="0" smtClean="0"/>
              <a:t> THE TEXT [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b="1" dirty="0" err="1" smtClean="0"/>
              <a:t>whole</a:t>
            </a:r>
            <a:r>
              <a:rPr lang="tr-TR" dirty="0" smtClean="0"/>
              <a:t>], not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words</a:t>
            </a:r>
            <a:r>
              <a:rPr lang="tr-TR" dirty="0" smtClean="0"/>
              <a:t>,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sentences</a:t>
            </a:r>
            <a:r>
              <a:rPr lang="tr-TR" dirty="0" smtClean="0"/>
              <a:t> </a:t>
            </a:r>
          </a:p>
          <a:p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difference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(</a:t>
            </a:r>
            <a:r>
              <a:rPr lang="tr-TR" dirty="0" err="1" smtClean="0"/>
              <a:t>Bilgilendiri</a:t>
            </a:r>
            <a:r>
              <a:rPr lang="tr-TR" dirty="0" smtClean="0"/>
              <a:t> </a:t>
            </a:r>
            <a:r>
              <a:rPr lang="tr-TR" dirty="0" smtClean="0"/>
              <a:t>metinler / sanatsal </a:t>
            </a:r>
            <a:r>
              <a:rPr lang="tr-TR" dirty="0" smtClean="0"/>
              <a:t>metinler) </a:t>
            </a:r>
            <a:endParaRPr lang="tr-TR" dirty="0" smtClean="0"/>
          </a:p>
          <a:p>
            <a:pPr lvl="1"/>
            <a:r>
              <a:rPr lang="tr-TR" dirty="0" err="1" smtClean="0"/>
              <a:t>scientific</a:t>
            </a:r>
            <a:r>
              <a:rPr lang="tr-TR" dirty="0" smtClean="0"/>
              <a:t> </a:t>
            </a:r>
            <a:r>
              <a:rPr lang="tr-TR" dirty="0" err="1" smtClean="0"/>
              <a:t>texts</a:t>
            </a:r>
            <a:r>
              <a:rPr lang="tr-TR" dirty="0" smtClean="0"/>
              <a:t> (</a:t>
            </a:r>
            <a:r>
              <a:rPr lang="tr-TR" dirty="0" err="1" smtClean="0"/>
              <a:t>should</a:t>
            </a:r>
            <a:r>
              <a:rPr lang="tr-TR" dirty="0" smtClean="0"/>
              <a:t> be </a:t>
            </a:r>
            <a:r>
              <a:rPr lang="tr-TR" dirty="0" err="1" smtClean="0"/>
              <a:t>clear</a:t>
            </a:r>
            <a:r>
              <a:rPr lang="tr-TR" dirty="0" smtClean="0"/>
              <a:t> - )</a:t>
            </a:r>
          </a:p>
          <a:p>
            <a:pPr lvl="1"/>
            <a:r>
              <a:rPr lang="tr-TR" dirty="0" err="1" smtClean="0"/>
              <a:t>aesthetic</a:t>
            </a:r>
            <a:r>
              <a:rPr lang="tr-TR" dirty="0" smtClean="0"/>
              <a:t> </a:t>
            </a:r>
            <a:r>
              <a:rPr lang="tr-TR" dirty="0" err="1" smtClean="0"/>
              <a:t>texts</a:t>
            </a:r>
            <a:r>
              <a:rPr lang="tr-TR" dirty="0" smtClean="0"/>
              <a:t> (</a:t>
            </a:r>
            <a:r>
              <a:rPr lang="tr-TR" dirty="0" err="1" smtClean="0"/>
              <a:t>should</a:t>
            </a:r>
            <a:r>
              <a:rPr lang="tr-TR" dirty="0" smtClean="0"/>
              <a:t> </a:t>
            </a:r>
            <a:r>
              <a:rPr lang="tr-TR" dirty="0" err="1" smtClean="0"/>
              <a:t>reflect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beauty</a:t>
            </a:r>
            <a:r>
              <a:rPr lang="tr-TR" dirty="0" smtClean="0"/>
              <a:t>)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dirty="0" smtClean="0"/>
          </a:p>
          <a:p>
            <a:pPr algn="just"/>
            <a:r>
              <a:rPr lang="tr-TR" dirty="0" smtClean="0"/>
              <a:t>“Edebiyat metinleri her zaman bir ‘</a:t>
            </a:r>
            <a:r>
              <a:rPr lang="tr-TR" dirty="0" err="1" smtClean="0"/>
              <a:t>yorumcu’ya</a:t>
            </a:r>
            <a:r>
              <a:rPr lang="tr-TR" dirty="0" smtClean="0"/>
              <a:t> ihtiyaç duyacaktır. Her eser bireysel bir hayal gücünün ürünü olduğundan, </a:t>
            </a:r>
            <a:r>
              <a:rPr lang="tr-TR" b="1" u="sng" dirty="0" smtClean="0"/>
              <a:t>metnin çevirisi de önceden belirlenmiş kurallarla işleyecek bir etkinlik değil</a:t>
            </a:r>
            <a:r>
              <a:rPr lang="tr-TR" dirty="0" smtClean="0"/>
              <a:t>, </a:t>
            </a:r>
            <a:r>
              <a:rPr lang="tr-TR" i="1" dirty="0" smtClean="0"/>
              <a:t>bireysel yorum </a:t>
            </a:r>
            <a:r>
              <a:rPr lang="tr-TR" dirty="0" smtClean="0"/>
              <a:t>ile </a:t>
            </a:r>
            <a:r>
              <a:rPr lang="tr-TR" i="1" dirty="0" smtClean="0"/>
              <a:t>yaratma</a:t>
            </a:r>
            <a:r>
              <a:rPr lang="tr-TR" dirty="0" smtClean="0"/>
              <a:t> </a:t>
            </a:r>
            <a:r>
              <a:rPr lang="tr-TR" i="1" dirty="0" smtClean="0"/>
              <a:t>süreci</a:t>
            </a:r>
            <a:r>
              <a:rPr lang="tr-TR" dirty="0" smtClean="0"/>
              <a:t>dir. Ama ‘alabildiğine özgür bir yaratma değildir yazın çevirmeninki, özgün yapıtın güdümünde, gerektiği yerde kendine sınırlar koyabilen bir yaratmadır’ ” (s. 284).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117</TotalTime>
  <Words>534</Words>
  <Application>Microsoft Office PowerPoint</Application>
  <PresentationFormat>Ekran Gösterisi (4:3)</PresentationFormat>
  <Paragraphs>77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Cumba</vt:lpstr>
      <vt:lpstr>Cumhuriyet Döneminde Çeviri Anlayışları –  Bülent Aksoy </vt:lpstr>
      <vt:lpstr>Slayt 2</vt:lpstr>
      <vt:lpstr>Murat BELGE – Faulkner çevirisi / ağustos ışığı’ndan bir parça… </vt:lpstr>
      <vt:lpstr>BETRAYER or FAITHFUL? </vt:lpstr>
      <vt:lpstr>Slayt 5</vt:lpstr>
      <vt:lpstr>http://www.pantagraph.com/news/article_a125216a-649f-5414-88b5-76a688ea3b6a.html</vt:lpstr>
      <vt:lpstr>THE NATURE OF THE ACT OF TRANSLATİON  &amp; THE ROLE OF TRANSLATOR? / Çeviri uğraşının niteliği ve çevirmenin işlevi? </vt:lpstr>
      <vt:lpstr>Akşit göktürk – 1986 (Çeviri: dillerin dili)</vt:lpstr>
      <vt:lpstr>Slayt 9</vt:lpstr>
      <vt:lpstr>1980s…</vt:lpstr>
      <vt:lpstr>… HOWEVER..</vt:lpstr>
    </vt:vector>
  </TitlesOfParts>
  <Company>TURBO A.Ş.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Cumhuriyet Döneminde Çeviri Anlayışları – Bülent Aksoy </dc:title>
  <dc:creator>Lenovo User</dc:creator>
  <cp:lastModifiedBy>Lenovo User</cp:lastModifiedBy>
  <cp:revision>52</cp:revision>
  <dcterms:created xsi:type="dcterms:W3CDTF">2012-03-19T08:25:23Z</dcterms:created>
  <dcterms:modified xsi:type="dcterms:W3CDTF">2012-03-19T10:23:15Z</dcterms:modified>
</cp:coreProperties>
</file>